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9" r:id="rId3"/>
  </p:sldMasterIdLst>
  <p:notesMasterIdLst>
    <p:notesMasterId r:id="rId31"/>
  </p:notesMasterIdLst>
  <p:handoutMasterIdLst>
    <p:handoutMasterId r:id="rId32"/>
  </p:handoutMasterIdLst>
  <p:sldIdLst>
    <p:sldId id="560" r:id="rId4"/>
    <p:sldId id="561" r:id="rId5"/>
    <p:sldId id="562" r:id="rId6"/>
    <p:sldId id="572" r:id="rId7"/>
    <p:sldId id="563" r:id="rId8"/>
    <p:sldId id="581" r:id="rId9"/>
    <p:sldId id="579" r:id="rId10"/>
    <p:sldId id="580" r:id="rId11"/>
    <p:sldId id="578" r:id="rId12"/>
    <p:sldId id="582" r:id="rId13"/>
    <p:sldId id="592" r:id="rId14"/>
    <p:sldId id="583" r:id="rId15"/>
    <p:sldId id="574" r:id="rId16"/>
    <p:sldId id="584" r:id="rId17"/>
    <p:sldId id="577" r:id="rId18"/>
    <p:sldId id="576" r:id="rId19"/>
    <p:sldId id="585" r:id="rId20"/>
    <p:sldId id="587" r:id="rId21"/>
    <p:sldId id="586" r:id="rId22"/>
    <p:sldId id="588" r:id="rId23"/>
    <p:sldId id="589" r:id="rId24"/>
    <p:sldId id="573" r:id="rId25"/>
    <p:sldId id="590" r:id="rId26"/>
    <p:sldId id="591" r:id="rId27"/>
    <p:sldId id="594" r:id="rId28"/>
    <p:sldId id="443" r:id="rId29"/>
    <p:sldId id="393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AC2A14"/>
    <a:srgbClr val="7F7F7F"/>
    <a:srgbClr val="FFFFFF"/>
    <a:srgbClr val="C6C0AA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="" xmlns:p14="http://schemas.microsoft.com/office/powerpoint/2010/main" val="1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1" autoAdjust="0"/>
    <p:restoredTop sz="94660" autoAdjust="0"/>
  </p:normalViewPr>
  <p:slideViewPr>
    <p:cSldViewPr>
      <p:cViewPr varScale="1">
        <p:scale>
          <a:sx n="91" d="100"/>
          <a:sy n="91" d="100"/>
        </p:scale>
        <p:origin x="-294" y="-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2/3/2016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=""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2/3/2016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22872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0657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50994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76243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="" xmlns:p14="http://schemas.microsoft.com/office/powerpoint/2010/main" val="104880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="" xmlns:p14="http://schemas.microsoft.com/office/powerpoint/2010/main" val="717678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CE93A6-FA01-421A-9A1A-9D030E5B8DE9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72944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CA3FD5-FD3F-4C79-A80B-E275BA2DB07B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281182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CA3FD5-FD3F-4C79-A80B-E275BA2DB07B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470186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82BDED-90FC-4B07-A4AE-5C0AABA2B497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609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96526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668946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28608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08456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07197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779718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4025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761477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1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27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advanced-csharp" TargetMode="External"/><Relationship Id="rId10" Type="http://schemas.openxmlformats.org/officeDocument/2006/relationships/image" Target="../media/image26.png"/><Relationship Id="rId19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reativecommons.org/licenses/by-nc-sa/3.0/deed.en_US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4612" y="457200"/>
            <a:ext cx="7681699" cy="1476352"/>
          </a:xfrm>
        </p:spPr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84612" y="1965299"/>
            <a:ext cx="7681699" cy="1311301"/>
          </a:xfrm>
        </p:spPr>
        <p:txBody>
          <a:bodyPr>
            <a:normAutofit/>
          </a:bodyPr>
          <a:lstStyle/>
          <a:p>
            <a:r>
              <a:rPr lang="en-US" dirty="0" smtClean="0"/>
              <a:t>Writing and using methods, overloads, ref, out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/>
          <a:srcRect t="2654" b="2654"/>
          <a:stretch>
            <a:fillRect/>
          </a:stretch>
        </p:blipFill>
        <p:spPr>
          <a:xfrm>
            <a:off x="6553844" y="3733800"/>
            <a:ext cx="5255568" cy="1981200"/>
          </a:xfrm>
          <a:prstGeom prst="rect">
            <a:avLst/>
          </a:prstGeom>
        </p:spPr>
      </p:pic>
      <p:pic>
        <p:nvPicPr>
          <p:cNvPr id="14" name="Picture 2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/>
        </p:nvSpPr>
        <p:spPr bwMode="auto">
          <a:xfrm>
            <a:off x="825157" y="4458974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18" name="Text Placeholder 7"/>
          <p:cNvSpPr>
            <a:spLocks noGrp="1"/>
          </p:cNvSpPr>
          <p:nvPr/>
        </p:nvSpPr>
        <p:spPr bwMode="auto">
          <a:xfrm>
            <a:off x="825158" y="4928873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/>
        </p:nvSpPr>
        <p:spPr bwMode="auto">
          <a:xfrm>
            <a:off x="825157" y="5334000"/>
            <a:ext cx="3187613" cy="382788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0" name="Text Placeholder 11"/>
          <p:cNvSpPr>
            <a:spLocks noGrp="1"/>
          </p:cNvSpPr>
          <p:nvPr/>
        </p:nvSpPr>
        <p:spPr bwMode="auto">
          <a:xfrm>
            <a:off x="825157" y="5674521"/>
            <a:ext cx="3187613" cy="351754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pic>
        <p:nvPicPr>
          <p:cNvPr id="11" name="Picture 10" descr="http://softuni.b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579812" y="3962400"/>
            <a:ext cx="1931098" cy="21192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4917339" y="3989214"/>
            <a:ext cx="1286954" cy="617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  <a:br>
              <a:rPr lang="en-US" sz="20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sz="20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C#</a:t>
            </a:r>
            <a:endParaRPr lang="en-US" sz="2000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020189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1" name="Rectangle 3"/>
          <p:cNvSpPr>
            <a:spLocks noGrp="1" noChangeArrowheads="1"/>
          </p:cNvSpPr>
          <p:nvPr>
            <p:ph type="title"/>
          </p:nvPr>
        </p:nvSpPr>
        <p:spPr>
          <a:xfrm>
            <a:off x="1446212" y="4343400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Method Parameters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1453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6562" name="Picture 2" descr="http://www.propertyoz.com.au/library/construction_crane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996160" y="1676400"/>
            <a:ext cx="3838576" cy="2362200"/>
          </a:xfrm>
          <a:prstGeom prst="roundRect">
            <a:avLst>
              <a:gd name="adj" fmla="val 8159"/>
            </a:avLst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="" xmlns:p14="http://schemas.microsoft.com/office/powerpoint/2010/main" val="1324155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2119651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</a:t>
            </a:r>
            <a:r>
              <a:rPr lang="en-US" dirty="0" smtClean="0"/>
              <a:t>Triangle</a:t>
            </a:r>
            <a:endParaRPr lang="bg-BG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/>
              <a:t>a </a:t>
            </a:r>
            <a:r>
              <a:rPr lang="en-US" dirty="0" smtClean="0"/>
              <a:t>method for printing </a:t>
            </a:r>
            <a:r>
              <a:rPr lang="en-US" dirty="0"/>
              <a:t>triangles as </a:t>
            </a:r>
            <a:r>
              <a:rPr lang="en-US" dirty="0" smtClean="0"/>
              <a:t>shown below: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70012" y="1905000"/>
            <a:ext cx="8396400" cy="4307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>
                <a:latin typeface="Consolas" pitchFamily="49" charset="0"/>
                <a:cs typeface="Consolas" pitchFamily="49" charset="0"/>
              </a:rPr>
              <a:t>			1</a:t>
            </a: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>
                <a:latin typeface="Consolas" pitchFamily="49" charset="0"/>
                <a:cs typeface="Consolas" pitchFamily="49" charset="0"/>
              </a:rPr>
              <a:t>		1	1 2</a:t>
            </a: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1 2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	1 2 3</a:t>
            </a: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1 2 3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	1 2 3 4</a:t>
            </a:r>
            <a:endParaRPr lang="bg-BG" dirty="0">
              <a:latin typeface="Consolas" pitchFamily="49" charset="0"/>
              <a:cs typeface="Consolas" pitchFamily="49" charset="0"/>
            </a:endParaRP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1 2 3 4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	1 2 3 4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endParaRPr lang="bg-BG" dirty="0" smtClean="0">
              <a:latin typeface="Consolas" pitchFamily="49" charset="0"/>
              <a:cs typeface="Consolas" pitchFamily="49" charset="0"/>
            </a:endParaRP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n=5  </a:t>
            </a:r>
            <a:r>
              <a:rPr lang="en-US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	</a:t>
            </a:r>
            <a:r>
              <a:rPr lang="bg-BG" dirty="0" smtClean="0">
                <a:latin typeface="Consolas" pitchFamily="49" charset="0"/>
                <a:cs typeface="Consolas" pitchFamily="49" charset="0"/>
              </a:rPr>
              <a:t>1 2 3 4 5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n=6  </a:t>
            </a:r>
            <a:r>
              <a:rPr lang="en-US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	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1 2 3 4 5 6</a:t>
            </a:r>
            <a:endParaRPr lang="bg-BG" dirty="0" smtClean="0">
              <a:latin typeface="Consolas" pitchFamily="49" charset="0"/>
              <a:cs typeface="Consolas" pitchFamily="49" charset="0"/>
            </a:endParaRP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1 2 3 4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	1 2 3 4 5</a:t>
            </a:r>
            <a:endParaRPr lang="bg-BG" dirty="0">
              <a:latin typeface="Consolas" pitchFamily="49" charset="0"/>
              <a:cs typeface="Consolas" pitchFamily="49" charset="0"/>
            </a:endParaRP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1 2 3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	1 2 3 4</a:t>
            </a:r>
            <a:endParaRPr lang="bg-BG" dirty="0">
              <a:latin typeface="Consolas" pitchFamily="49" charset="0"/>
              <a:cs typeface="Consolas" pitchFamily="49" charset="0"/>
            </a:endParaRP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1 2	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1 2 3</a:t>
            </a: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	1 2</a:t>
            </a: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>
                <a:latin typeface="Consolas" pitchFamily="49" charset="0"/>
                <a:cs typeface="Consolas" pitchFamily="49" charset="0"/>
              </a:rPr>
              <a:t>			1 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01776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38155">
            <a:off x="1979612" y="4539867"/>
            <a:ext cx="8229600" cy="820600"/>
          </a:xfrm>
        </p:spPr>
        <p:txBody>
          <a:bodyPr/>
          <a:lstStyle/>
          <a:p>
            <a:r>
              <a:rPr lang="en-US" dirty="0" smtClean="0"/>
              <a:t>Printing Triangle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38155">
            <a:off x="1979612" y="525858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6626" name="Picture 2" descr="http://media.log-in.ru/i/triangles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270940" y="832598"/>
            <a:ext cx="2633472" cy="2438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628" name="Picture 4" descr="http://www.legobilliards.com.cn/pool_table_product/Triangles/TR0411A-D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785872" y="1670798"/>
            <a:ext cx="3079940" cy="2057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1151236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1" name="Rectangle 3"/>
          <p:cNvSpPr>
            <a:spLocks noGrp="1" noChangeArrowheads="1"/>
          </p:cNvSpPr>
          <p:nvPr>
            <p:ph type="title"/>
          </p:nvPr>
        </p:nvSpPr>
        <p:spPr>
          <a:xfrm>
            <a:off x="1446212" y="5351600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Returning Values From Methods</a:t>
            </a:r>
            <a:endParaRPr lang="bg-BG" dirty="0"/>
          </a:p>
        </p:txBody>
      </p:sp>
      <p:pic>
        <p:nvPicPr>
          <p:cNvPr id="60418" name="Picture 2" descr="http://moneyfacts.co.uk/resize.axd?w=225&amp;h=170&amp;f=http://media.moneyfacts.co.uk/image/stock%20chart-2new226new_226_x_170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438948" y="1600200"/>
            <a:ext cx="4953000" cy="2362200"/>
          </a:xfrm>
          <a:prstGeom prst="roundRect">
            <a:avLst>
              <a:gd name="adj" fmla="val 20574"/>
            </a:avLst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01972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Type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3200" dirty="0">
                <a:latin typeface="+mj-lt"/>
                <a:cs typeface="Consolas" pitchFamily="49" charset="0"/>
              </a:rPr>
              <a:t> </a:t>
            </a:r>
            <a:r>
              <a:rPr lang="en-US" sz="3200" dirty="0" smtClean="0">
                <a:latin typeface="+mj-lt"/>
                <a:cs typeface="Consolas" pitchFamily="49" charset="0"/>
              </a:rPr>
              <a:t>- </a:t>
            </a:r>
            <a:r>
              <a:rPr lang="en-US" sz="3200" dirty="0"/>
              <a:t>does </a:t>
            </a:r>
            <a:r>
              <a:rPr lang="en-US" sz="3200" dirty="0" smtClean="0"/>
              <a:t>not return a value (only executes code)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marL="377887" lvl="1" indent="0">
              <a:buNone/>
            </a:pPr>
            <a:endParaRPr lang="en-US" sz="2400" dirty="0" smtClean="0"/>
          </a:p>
          <a:p>
            <a:endParaRPr lang="en-US" sz="3200" dirty="0" smtClean="0"/>
          </a:p>
          <a:p>
            <a:r>
              <a:rPr lang="en-US" sz="3200" dirty="0" smtClean="0"/>
              <a:t>Other types - </a:t>
            </a:r>
            <a:r>
              <a:rPr lang="en-US" sz="3200" dirty="0"/>
              <a:t>r</a:t>
            </a:r>
            <a:r>
              <a:rPr lang="en-US" sz="3200" dirty="0" smtClean="0"/>
              <a:t>eturn values, based on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return type</a:t>
            </a:r>
            <a:r>
              <a:rPr lang="en-US" sz="3200" dirty="0" smtClean="0"/>
              <a:t> of the method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Return Types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83802" y="1828800"/>
            <a:ext cx="10363198" cy="19108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 smtClean="0"/>
              <a:t>static void AddOne(int n) </a:t>
            </a:r>
          </a:p>
          <a:p>
            <a:r>
              <a:rPr lang="en-US" sz="2200" dirty="0" smtClean="0"/>
              <a:t>{</a:t>
            </a:r>
          </a:p>
          <a:p>
            <a:r>
              <a:rPr lang="en-US" sz="2200" dirty="0" smtClean="0"/>
              <a:t>    n += 1;</a:t>
            </a:r>
          </a:p>
          <a:p>
            <a:r>
              <a:rPr lang="en-US" sz="2200" dirty="0" smtClean="0"/>
              <a:t>    Console.WriteLine(n);</a:t>
            </a:r>
          </a:p>
          <a:p>
            <a:r>
              <a:rPr lang="en-US" sz="2200" dirty="0" smtClean="0"/>
              <a:t>}</a:t>
            </a:r>
            <a:endParaRPr lang="en-US" sz="2200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64608" y="4800600"/>
            <a:ext cx="10363198" cy="1572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 smtClean="0">
                <a:solidFill>
                  <a:schemeClr val="tx1"/>
                </a:solidFill>
              </a:rPr>
              <a:t>static int PlusOne(int n) </a:t>
            </a:r>
          </a:p>
          <a:p>
            <a:r>
              <a:rPr lang="en-US" sz="2200" dirty="0" smtClean="0">
                <a:solidFill>
                  <a:schemeClr val="tx1"/>
                </a:solidFill>
              </a:rPr>
              <a:t>{</a:t>
            </a:r>
          </a:p>
          <a:p>
            <a:r>
              <a:rPr lang="en-US" sz="2200" dirty="0" smtClean="0">
                <a:solidFill>
                  <a:schemeClr val="tx1"/>
                </a:solidFill>
              </a:rPr>
              <a:t>    return n + 1;</a:t>
            </a:r>
          </a:p>
          <a:p>
            <a:r>
              <a:rPr lang="en-US" sz="2200" dirty="0" smtClean="0">
                <a:solidFill>
                  <a:schemeClr val="tx1"/>
                </a:solidFill>
              </a:rPr>
              <a:t>}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7780839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with Parameters and Return Value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276363"/>
            <a:ext cx="10515598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smtClean="0"/>
              <a:t>static double CalcTriangleArea(double width, double height)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 return width * height / 2;</a:t>
            </a:r>
          </a:p>
          <a:p>
            <a:r>
              <a:rPr lang="en-US" dirty="0" smtClean="0"/>
              <a:t>}</a:t>
            </a:r>
          </a:p>
          <a:p>
            <a:endParaRPr lang="en-US" sz="2000" dirty="0" smtClean="0"/>
          </a:p>
          <a:p>
            <a:r>
              <a:rPr lang="en-US" dirty="0" smtClean="0"/>
              <a:t>static void Main()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 Console.Write("Enter triangle width: ");</a:t>
            </a:r>
          </a:p>
          <a:p>
            <a:r>
              <a:rPr lang="en-US" dirty="0" smtClean="0"/>
              <a:t>    double width = double.Parse(Console.ReadLine());</a:t>
            </a:r>
          </a:p>
          <a:p>
            <a:r>
              <a:rPr lang="en-US" dirty="0" smtClean="0"/>
              <a:t>    Console.Write("Enter triangle height: ");</a:t>
            </a:r>
          </a:p>
          <a:p>
            <a:r>
              <a:rPr lang="en-US" dirty="0" smtClean="0"/>
              <a:t>    double height = double.Parse(Console.ReadLine());</a:t>
            </a:r>
          </a:p>
          <a:p>
            <a:r>
              <a:rPr lang="en-US" dirty="0" smtClean="0"/>
              <a:t>    Console.WriteLine(CalcTriangleArea(width, height));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21084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Method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071227"/>
            <a:ext cx="10439400" cy="54503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000" dirty="0"/>
              <a:t>static double </a:t>
            </a:r>
            <a:r>
              <a:rPr lang="en-US" sz="2000" dirty="0" smtClean="0"/>
              <a:t>Power(double number, int power)</a:t>
            </a:r>
            <a:endParaRPr lang="en-US" sz="2000" dirty="0"/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    double result = 1;</a:t>
            </a:r>
          </a:p>
          <a:p>
            <a:r>
              <a:rPr lang="nn-NO" sz="2000" dirty="0"/>
              <a:t>    for (int i = 0; i &lt; power; i++)</a:t>
            </a:r>
          </a:p>
          <a:p>
            <a:r>
              <a:rPr lang="en-US" sz="2000" dirty="0"/>
              <a:t>    {</a:t>
            </a:r>
          </a:p>
          <a:p>
            <a:r>
              <a:rPr lang="en-US" sz="2000" dirty="0"/>
              <a:t>        result *= number;</a:t>
            </a:r>
          </a:p>
          <a:p>
            <a:r>
              <a:rPr lang="en-US" sz="2000" dirty="0"/>
              <a:t>    </a:t>
            </a:r>
            <a:r>
              <a:rPr lang="en-US" sz="2000" dirty="0" smtClean="0"/>
              <a:t>}</a:t>
            </a:r>
            <a:endParaRPr lang="en-US" sz="2000" dirty="0"/>
          </a:p>
          <a:p>
            <a:r>
              <a:rPr lang="en-US" sz="2000" dirty="0"/>
              <a:t>    return result;</a:t>
            </a:r>
          </a:p>
          <a:p>
            <a:r>
              <a:rPr lang="en-US" sz="2000" dirty="0" smtClean="0"/>
              <a:t>}</a:t>
            </a:r>
          </a:p>
          <a:p>
            <a:endParaRPr lang="en-US" sz="2000" dirty="0"/>
          </a:p>
          <a:p>
            <a:r>
              <a:rPr lang="en-US" sz="2000" dirty="0"/>
              <a:t>static void </a:t>
            </a:r>
            <a:r>
              <a:rPr lang="en-US" sz="2000" dirty="0" smtClean="0"/>
              <a:t>Main()</a:t>
            </a:r>
            <a:endParaRPr lang="en-US" sz="2000" dirty="0"/>
          </a:p>
          <a:p>
            <a:r>
              <a:rPr lang="en-US" sz="2000" dirty="0" smtClean="0"/>
              <a:t>{</a:t>
            </a:r>
          </a:p>
          <a:p>
            <a:r>
              <a:rPr lang="en-US" sz="2000" dirty="0" smtClean="0"/>
              <a:t>    double powerTwo = Power(5, 2);</a:t>
            </a:r>
          </a:p>
          <a:p>
            <a:r>
              <a:rPr lang="en-US" sz="2000" dirty="0" smtClean="0"/>
              <a:t>    Console.WriteLine(powerTwo);</a:t>
            </a:r>
          </a:p>
          <a:p>
            <a:r>
              <a:rPr lang="en-US" sz="2000" dirty="0" smtClean="0"/>
              <a:t>    double powerThree = Power(7.45, 3);</a:t>
            </a:r>
          </a:p>
          <a:p>
            <a:r>
              <a:rPr lang="en-US" sz="2000" dirty="0" smtClean="0"/>
              <a:t>    Console.WriteLine(powerThree);</a:t>
            </a:r>
          </a:p>
          <a:p>
            <a:r>
              <a:rPr lang="en-US" sz="2000" dirty="0"/>
              <a:t>}</a:t>
            </a:r>
            <a:endParaRPr lang="en-US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15040503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6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temperature from Fahrenheit to Celsius:</a:t>
            </a:r>
            <a:endParaRPr lang="bg-BG" dirty="0"/>
          </a:p>
        </p:txBody>
      </p:sp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Temperature Conversion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567300" name="Rectangle 4"/>
          <p:cNvSpPr>
            <a:spLocks noChangeArrowheads="1"/>
          </p:cNvSpPr>
          <p:nvPr/>
        </p:nvSpPr>
        <p:spPr bwMode="auto">
          <a:xfrm>
            <a:off x="684212" y="1905000"/>
            <a:ext cx="10668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double FahrenheitToCelsius(double degrees)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celsius = (degrees - 32) * 5 / 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celsius;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("Temperature in Fahrenheit: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= Double.Parse(Console.ReadLine());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FahrenheitToCelsius(t);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("Temperature in Celsius: {0}", 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3427002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1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Returning Values From Methods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2" descr="http://www.medymm.com.tr/english/hizmetler_foto.asp?id=6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77148" y="1447800"/>
            <a:ext cx="3276600" cy="2375535"/>
          </a:xfrm>
          <a:prstGeom prst="roundRect">
            <a:avLst>
              <a:gd name="adj" fmla="val 12302"/>
            </a:avLst>
          </a:prstGeom>
          <a:noFill/>
          <a:effectLst>
            <a:softEdge rad="63500"/>
          </a:effectLst>
        </p:spPr>
      </p:pic>
    </p:spTree>
    <p:extLst>
      <p:ext uri="{BB962C8B-B14F-4D97-AF65-F5344CB8AC3E}">
        <p14:creationId xmlns="" xmlns:p14="http://schemas.microsoft.com/office/powerpoint/2010/main" val="16233810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52438" indent="-452438">
              <a:lnSpc>
                <a:spcPts val="4000"/>
              </a:lnSpc>
              <a:buFontTx/>
              <a:buAutoNum type="arabicPeriod"/>
              <a:tabLst/>
            </a:pPr>
            <a:r>
              <a:rPr lang="en-US" dirty="0"/>
              <a:t>Using Methods</a:t>
            </a:r>
          </a:p>
          <a:p>
            <a:pPr marL="712788" lvl="1" indent="-350838">
              <a:lnSpc>
                <a:spcPts val="4000"/>
              </a:lnSpc>
            </a:pPr>
            <a:r>
              <a:rPr lang="en-US" dirty="0"/>
              <a:t>What is a Method? Why </a:t>
            </a:r>
            <a:r>
              <a:rPr lang="en-US" dirty="0" smtClean="0"/>
              <a:t>Use </a:t>
            </a:r>
            <a:r>
              <a:rPr lang="en-US" dirty="0"/>
              <a:t>Methods?</a:t>
            </a:r>
          </a:p>
          <a:p>
            <a:pPr marL="712788" lvl="1" indent="-350838">
              <a:lnSpc>
                <a:spcPts val="4000"/>
              </a:lnSpc>
            </a:pPr>
            <a:r>
              <a:rPr lang="en-US" dirty="0"/>
              <a:t>Declaring and Creating Methods</a:t>
            </a:r>
          </a:p>
          <a:p>
            <a:pPr marL="712788" lvl="1" indent="-350838">
              <a:lnSpc>
                <a:spcPts val="4000"/>
              </a:lnSpc>
            </a:pPr>
            <a:r>
              <a:rPr lang="en-US" dirty="0"/>
              <a:t>Calling Methods</a:t>
            </a:r>
          </a:p>
          <a:p>
            <a:pPr marL="452438" indent="-452438">
              <a:lnSpc>
                <a:spcPts val="4000"/>
              </a:lnSpc>
              <a:buFontTx/>
              <a:buAutoNum type="arabicPeriod"/>
            </a:pPr>
            <a:r>
              <a:rPr lang="en-US" dirty="0"/>
              <a:t>Methods with Parameters</a:t>
            </a:r>
          </a:p>
          <a:p>
            <a:pPr marL="712788" lvl="1" indent="-350838">
              <a:lnSpc>
                <a:spcPts val="4000"/>
              </a:lnSpc>
            </a:pPr>
            <a:r>
              <a:rPr lang="en-US" dirty="0"/>
              <a:t>Passing Parameters</a:t>
            </a:r>
          </a:p>
          <a:p>
            <a:pPr marL="712788" lvl="1" indent="-350838">
              <a:lnSpc>
                <a:spcPts val="4000"/>
              </a:lnSpc>
            </a:pPr>
            <a:r>
              <a:rPr lang="en-US" dirty="0"/>
              <a:t>Returning Values</a:t>
            </a:r>
          </a:p>
          <a:p>
            <a:pPr marL="452438" indent="-452438">
              <a:lnSpc>
                <a:spcPts val="4000"/>
              </a:lnSpc>
              <a:buFontTx/>
              <a:buAutoNum type="arabicPeriod"/>
            </a:pPr>
            <a:r>
              <a:rPr lang="en-US" dirty="0"/>
              <a:t>Best </a:t>
            </a:r>
            <a:r>
              <a:rPr lang="en-US" dirty="0" smtClean="0"/>
              <a:t>Practices</a:t>
            </a:r>
          </a:p>
          <a:p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2020337"/>
            <a:ext cx="3200401" cy="412668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234599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343400"/>
            <a:ext cx="8938472" cy="820600"/>
          </a:xfrm>
        </p:spPr>
        <p:txBody>
          <a:bodyPr/>
          <a:lstStyle/>
          <a:p>
            <a:r>
              <a:rPr lang="en-US" dirty="0" smtClean="0"/>
              <a:t>Overloading 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145368"/>
            <a:ext cx="8938472" cy="1365365"/>
          </a:xfrm>
        </p:spPr>
        <p:txBody>
          <a:bodyPr/>
          <a:lstStyle/>
          <a:p>
            <a:r>
              <a:rPr lang="en-US" dirty="0" smtClean="0"/>
              <a:t>Multiple Methods </a:t>
            </a:r>
            <a:br>
              <a:rPr lang="en-US" dirty="0" smtClean="0"/>
            </a:br>
            <a:r>
              <a:rPr lang="en-US" dirty="0" smtClean="0"/>
              <a:t>with the Same Name</a:t>
            </a:r>
            <a:endParaRPr lang="en-US" dirty="0"/>
          </a:p>
        </p:txBody>
      </p:sp>
      <p:pic>
        <p:nvPicPr>
          <p:cNvPr id="1026" name="Picture 2" descr="http://4.bp.blogspot.com/_7GZ1tO98idc/TAFZ1p9-a0I/AAAAAAAAALA/WQGhBnPwdo0/s1600/truck+overload+passeng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9612" y="914400"/>
            <a:ext cx="5695950" cy="3276601"/>
          </a:xfrm>
          <a:prstGeom prst="roundRect">
            <a:avLst>
              <a:gd name="adj" fmla="val 5039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66338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 Overloading</a:t>
            </a:r>
          </a:p>
          <a:p>
            <a:pPr lvl="1"/>
            <a:r>
              <a:rPr lang="en-US" dirty="0" smtClean="0"/>
              <a:t>Use the same method name for multiple methods with different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signature</a:t>
            </a:r>
            <a:r>
              <a:rPr lang="en-US" dirty="0" smtClean="0"/>
              <a:t> (return type and parameters)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Methods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3047127"/>
            <a:ext cx="10439400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Print(int number)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Console.WriteLine(number);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text, int number)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 + ' ' + number);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800988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Use </a:t>
            </a:r>
            <a:r>
              <a:rPr lang="en-US" dirty="0"/>
              <a:t>Methods?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/>
              <a:t>More manageable programming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Splits large problems into small pieces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Better </a:t>
            </a:r>
            <a:r>
              <a:rPr lang="en-US" dirty="0"/>
              <a:t>organization of the program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Improves code readability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Improves code understandability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Avoiding </a:t>
            </a:r>
            <a:r>
              <a:rPr lang="en-US" dirty="0"/>
              <a:t>repeating </a:t>
            </a:r>
            <a:r>
              <a:rPr lang="en-US" dirty="0" smtClean="0"/>
              <a:t>code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Improves code maintainability</a:t>
            </a:r>
            <a:endParaRPr lang="en-US" dirty="0"/>
          </a:p>
          <a:p>
            <a:pPr>
              <a:lnSpc>
                <a:spcPts val="3600"/>
              </a:lnSpc>
            </a:pPr>
            <a:r>
              <a:rPr lang="en-US" dirty="0"/>
              <a:t>Code reusability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Using existing methods several times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11266" name="Picture 2" descr="http://bluweb.com/toys/ideas/blocksm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456612" y="3810000"/>
            <a:ext cx="2406316" cy="1828800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="" xmlns:p14="http://schemas.microsoft.com/office/powerpoint/2010/main" val="3323538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method should perform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smtClean="0"/>
              <a:t>well-defined </a:t>
            </a:r>
            <a:r>
              <a:rPr lang="en-US" dirty="0"/>
              <a:t>task</a:t>
            </a:r>
          </a:p>
          <a:p>
            <a:r>
              <a:rPr lang="en-US" dirty="0" smtClean="0"/>
              <a:t>Method's </a:t>
            </a:r>
            <a:r>
              <a:rPr lang="en-US" dirty="0"/>
              <a:t>name should describe that </a:t>
            </a:r>
            <a:r>
              <a:rPr lang="en-US" dirty="0" smtClean="0"/>
              <a:t>task in a clear and non-ambiguous way</a:t>
            </a:r>
            <a:endParaRPr lang="en-US" dirty="0"/>
          </a:p>
          <a:p>
            <a:pPr lvl="1"/>
            <a:r>
              <a:rPr lang="en-US" dirty="0"/>
              <a:t>Good </a:t>
            </a:r>
            <a:r>
              <a:rPr lang="en-US" dirty="0" smtClean="0"/>
              <a:t>examples: </a:t>
            </a:r>
            <a:r>
              <a:rPr lang="en-US" b="1" noProof="1" smtClean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CalculatePrice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ReadName</a:t>
            </a:r>
          </a:p>
          <a:p>
            <a:pPr lvl="1"/>
            <a:r>
              <a:rPr lang="en-US" dirty="0" smtClean="0"/>
              <a:t>Bad examples: </a:t>
            </a:r>
            <a:r>
              <a:rPr lang="en-US" b="1" noProof="1" smtClean="0">
                <a:solidFill>
                  <a:srgbClr val="AC2A14"/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rgbClr val="AC2A14"/>
                </a:solidFill>
                <a:latin typeface="Consolas" pitchFamily="49" charset="0"/>
                <a:cs typeface="Consolas" pitchFamily="49" charset="0"/>
              </a:rPr>
              <a:t>g1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rgbClr val="AC2A14"/>
                </a:solidFill>
                <a:latin typeface="Consolas" pitchFamily="49" charset="0"/>
                <a:cs typeface="Consolas" pitchFamily="49" charset="0"/>
              </a:rPr>
              <a:t>Process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C# methods </a:t>
            </a:r>
            <a:r>
              <a:rPr lang="en-US" dirty="0" smtClean="0"/>
              <a:t>should start with a </a:t>
            </a:r>
            <a:r>
              <a:rPr lang="en-US" dirty="0"/>
              <a:t>capital </a:t>
            </a:r>
            <a:r>
              <a:rPr lang="en-US" dirty="0" smtClean="0"/>
              <a:t>letter (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PascalCase</a:t>
            </a:r>
            <a:r>
              <a:rPr lang="en-US" dirty="0" smtClean="0"/>
              <a:t>)</a:t>
            </a:r>
          </a:p>
          <a:p>
            <a:r>
              <a:rPr lang="en-US" dirty="0" smtClean="0"/>
              <a:t>Avoid methods longer than one screen</a:t>
            </a:r>
          </a:p>
          <a:p>
            <a:pPr lvl="1"/>
            <a:r>
              <a:rPr lang="en-US" dirty="0" smtClean="0"/>
              <a:t>Split them to several shorter methods</a:t>
            </a:r>
            <a:endParaRPr lang="en-US" dirty="0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– Best Practices</a:t>
            </a:r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2971336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2438" indent="-452438">
              <a:lnSpc>
                <a:spcPct val="100000"/>
              </a:lnSpc>
            </a:pPr>
            <a:r>
              <a:rPr lang="en-US" dirty="0"/>
              <a:t>Break large </a:t>
            </a:r>
            <a:r>
              <a:rPr lang="en-US" dirty="0" smtClean="0"/>
              <a:t>programs into </a:t>
            </a:r>
            <a:r>
              <a:rPr lang="en-US" dirty="0"/>
              <a:t>simple </a:t>
            </a: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methods </a:t>
            </a:r>
            <a:r>
              <a:rPr lang="en-US" dirty="0"/>
              <a:t>that solve small </a:t>
            </a:r>
            <a:r>
              <a:rPr lang="en-US" dirty="0" smtClean="0"/>
              <a:t>sub-problems</a:t>
            </a:r>
            <a:endParaRPr lang="en-US" dirty="0"/>
          </a:p>
          <a:p>
            <a:pPr marL="452438" indent="-452438"/>
            <a:r>
              <a:rPr lang="en-US" dirty="0" smtClean="0"/>
              <a:t>Methods consist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declaration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body</a:t>
            </a:r>
          </a:p>
          <a:p>
            <a:pPr marL="452438" indent="-452438"/>
            <a:r>
              <a:rPr lang="en-US" dirty="0" smtClean="0"/>
              <a:t>Methods are invoked by 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452438" indent="-452438"/>
            <a:r>
              <a:rPr lang="en-US" dirty="0"/>
              <a:t>Methods can </a:t>
            </a:r>
            <a:r>
              <a:rPr lang="en-US" dirty="0" smtClean="0"/>
              <a:t>accept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marL="800101" lvl="1" indent="-452438"/>
            <a:r>
              <a:rPr lang="en-US" dirty="0" smtClean="0"/>
              <a:t>Parameters take actual values when calling a method</a:t>
            </a:r>
            <a:endParaRPr lang="en-US" dirty="0"/>
          </a:p>
          <a:p>
            <a:pPr marL="452438" indent="-452438"/>
            <a:r>
              <a:rPr lang="en-US" dirty="0"/>
              <a:t>Methods can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dirty="0" smtClean="0"/>
              <a:t> a value </a:t>
            </a:r>
            <a:r>
              <a:rPr lang="en-US" dirty="0"/>
              <a:t>or </a:t>
            </a:r>
            <a:r>
              <a:rPr lang="en-US" dirty="0" smtClean="0"/>
              <a:t>nothing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bg-BG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08460"/>
            <a:ext cx="3442591" cy="25539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348427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 smtClean="0">
                <a:hlinkClick r:id="rId15"/>
              </a:rPr>
              <a:t>https://softuni.bg/courses/advanced-csharp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3592469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smtClean="0"/>
              <a:t>This course (slides, examples, demos, videos, homework, etc.)</a:t>
            </a:r>
            <a:br>
              <a:rPr lang="en-US" smtClean="0"/>
            </a:br>
            <a:r>
              <a:rPr lang="en-US" smtClean="0"/>
              <a:t>is licensed under the "</a:t>
            </a:r>
            <a:r>
              <a:rPr lang="en-US" smtClean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smtClean="0">
                <a:hlinkClick r:id="rId3"/>
              </a:rPr>
              <a:t> 4.0 International</a:t>
            </a:r>
            <a:r>
              <a:rPr lang="en-US" smtClean="0"/>
              <a:t>" license</a:t>
            </a:r>
            <a:endParaRPr lang="en-US" sz="2000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</a:t>
            </a:r>
            <a:r>
              <a:rPr lang="en-US" sz="2000" u="sng" dirty="0" smtClean="0">
                <a:solidFill>
                  <a:schemeClr val="tx2">
                    <a:lumMod val="90000"/>
                  </a:schemeClr>
                </a:solidFill>
              </a:rPr>
              <a:t>1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5"/>
              </a:rPr>
              <a:t>CC-BY-NC-SA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2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5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413649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719034"/>
          </a:xfrm>
        </p:spPr>
        <p:txBody>
          <a:bodyPr/>
          <a:lstStyle/>
          <a:p>
            <a:r>
              <a:rPr lang="en-US" dirty="0" smtClean="0"/>
              <a:t>Declaring and Invoking Methods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1017794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115877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</a:t>
            </a:r>
            <a:r>
              <a:rPr lang="en-US" dirty="0" smtClean="0"/>
              <a:t> is a named piece of code</a:t>
            </a:r>
          </a:p>
          <a:p>
            <a:r>
              <a:rPr lang="en-US" dirty="0" smtClean="0"/>
              <a:t>Each method has: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Methods</a:t>
            </a:r>
            <a:endParaRPr lang="en-US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2741612" y="4267200"/>
            <a:ext cx="5943600" cy="19108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 smtClean="0"/>
              <a:t>static void PrintHyphens(int count)</a:t>
            </a:r>
          </a:p>
          <a:p>
            <a:r>
              <a:rPr lang="en-US" sz="2200" dirty="0" smtClean="0"/>
              <a:t>{</a:t>
            </a:r>
          </a:p>
          <a:p>
            <a:r>
              <a:rPr lang="en-US" sz="2200" dirty="0" smtClean="0"/>
              <a:t>    Console.WriteLine(</a:t>
            </a:r>
          </a:p>
          <a:p>
            <a:r>
              <a:rPr lang="en-US" sz="2200" dirty="0" smtClean="0"/>
              <a:t>        new string('-', count));</a:t>
            </a:r>
          </a:p>
          <a:p>
            <a:r>
              <a:rPr lang="en-US" sz="2200" dirty="0" smtClean="0"/>
              <a:t>}</a:t>
            </a:r>
            <a:endParaRPr lang="en-US" sz="2200" dirty="0"/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5094542" y="3039196"/>
            <a:ext cx="1497799" cy="586523"/>
          </a:xfrm>
          <a:prstGeom prst="wedgeRoundRectCallout">
            <a:avLst>
              <a:gd name="adj1" fmla="val -25807"/>
              <a:gd name="adj2" fmla="val 15716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2589212" y="3091150"/>
            <a:ext cx="1828800" cy="586523"/>
          </a:xfrm>
          <a:prstGeom prst="wedgeRoundRectCallout">
            <a:avLst>
              <a:gd name="adj1" fmla="val 37563"/>
              <a:gd name="adj2" fmla="val 16247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 type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7313612" y="3107240"/>
            <a:ext cx="2141887" cy="586523"/>
          </a:xfrm>
          <a:prstGeom prst="wedgeRoundRectCallout">
            <a:avLst>
              <a:gd name="adj1" fmla="val -49681"/>
              <a:gd name="adj2" fmla="val 15893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Parameters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AutoShape 23"/>
          <p:cNvSpPr>
            <a:spLocks noChangeArrowheads="1"/>
          </p:cNvSpPr>
          <p:nvPr/>
        </p:nvSpPr>
        <p:spPr bwMode="auto">
          <a:xfrm>
            <a:off x="9066212" y="4975537"/>
            <a:ext cx="1497799" cy="586523"/>
          </a:xfrm>
          <a:prstGeom prst="wedgeRoundRectCallout">
            <a:avLst>
              <a:gd name="adj1" fmla="val -91713"/>
              <a:gd name="adj2" fmla="val 2960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84612" y="4343400"/>
            <a:ext cx="762000" cy="4052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Rectangle 15"/>
          <p:cNvSpPr/>
          <p:nvPr/>
        </p:nvSpPr>
        <p:spPr>
          <a:xfrm>
            <a:off x="4713541" y="4334717"/>
            <a:ext cx="1878799" cy="4052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ectangle 16"/>
          <p:cNvSpPr/>
          <p:nvPr/>
        </p:nvSpPr>
        <p:spPr>
          <a:xfrm>
            <a:off x="6704012" y="4334717"/>
            <a:ext cx="1447801" cy="4052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Rectangle 17"/>
          <p:cNvSpPr/>
          <p:nvPr/>
        </p:nvSpPr>
        <p:spPr>
          <a:xfrm>
            <a:off x="3291943" y="4992855"/>
            <a:ext cx="4783669" cy="874545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9" name="Right Brace 18"/>
          <p:cNvSpPr/>
          <p:nvPr/>
        </p:nvSpPr>
        <p:spPr>
          <a:xfrm>
            <a:off x="8075612" y="4994894"/>
            <a:ext cx="228600" cy="914400"/>
          </a:xfrm>
          <a:prstGeom prst="rightBrace">
            <a:avLst/>
          </a:prstGeom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543532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295400"/>
            <a:ext cx="11430000" cy="5229602"/>
          </a:xfrm>
        </p:spPr>
        <p:txBody>
          <a:bodyPr/>
          <a:lstStyle/>
          <a:p>
            <a:r>
              <a:rPr lang="en-US" dirty="0" smtClean="0"/>
              <a:t>Methods can be invoked (called) by their name 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Invoking Methods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5015" y="2095500"/>
            <a:ext cx="10557197" cy="42807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 smtClean="0"/>
              <a:t>static void </a:t>
            </a: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PrintHyphens</a:t>
            </a:r>
            <a:r>
              <a:rPr lang="en-US" sz="2200" dirty="0" smtClean="0"/>
              <a:t>(int count)</a:t>
            </a:r>
          </a:p>
          <a:p>
            <a:r>
              <a:rPr lang="en-US" sz="2200" dirty="0" smtClean="0"/>
              <a:t>{</a:t>
            </a:r>
          </a:p>
          <a:p>
            <a:r>
              <a:rPr lang="en-US" sz="2200" dirty="0" smtClean="0"/>
              <a:t>    Console.WriteLine(new string('-', count));</a:t>
            </a:r>
          </a:p>
          <a:p>
            <a:r>
              <a:rPr lang="en-US" sz="2200" dirty="0" smtClean="0"/>
              <a:t>}</a:t>
            </a:r>
          </a:p>
          <a:p>
            <a:endParaRPr lang="en-US" sz="2200" dirty="0" smtClean="0"/>
          </a:p>
          <a:p>
            <a:r>
              <a:rPr lang="en-US" sz="2200" dirty="0" smtClean="0"/>
              <a:t>static void Main()</a:t>
            </a:r>
          </a:p>
          <a:p>
            <a:r>
              <a:rPr lang="en-US" sz="2200" dirty="0" smtClean="0"/>
              <a:t>{</a:t>
            </a:r>
          </a:p>
          <a:p>
            <a:r>
              <a:rPr lang="en-US" sz="2200" dirty="0" smtClean="0"/>
              <a:t>    for (int i = 1; i &lt;= 10; i++)</a:t>
            </a:r>
          </a:p>
          <a:p>
            <a:r>
              <a:rPr lang="en-US" sz="2200" dirty="0" smtClean="0"/>
              <a:t>    {</a:t>
            </a:r>
          </a:p>
          <a:p>
            <a:r>
              <a:rPr lang="en-US" sz="2200" dirty="0" smtClean="0"/>
              <a:t>        </a:t>
            </a: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PrintHyphens</a:t>
            </a:r>
            <a:r>
              <a:rPr lang="en-US" sz="2200" dirty="0" smtClean="0">
                <a:solidFill>
                  <a:schemeClr val="tx1"/>
                </a:solidFill>
              </a:rPr>
              <a:t>(i)</a:t>
            </a:r>
            <a:r>
              <a:rPr lang="en-US" sz="2200" dirty="0" smtClean="0"/>
              <a:t>;</a:t>
            </a:r>
          </a:p>
          <a:p>
            <a:r>
              <a:rPr lang="en-US" sz="2200" dirty="0" smtClean="0"/>
              <a:t>    }</a:t>
            </a:r>
          </a:p>
          <a:p>
            <a:r>
              <a:rPr lang="en-US" sz="2200" dirty="0" smtClean="0"/>
              <a:t>}</a:t>
            </a:r>
            <a:endParaRPr lang="en-US" sz="2200" dirty="0"/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847012" y="3942618"/>
            <a:ext cx="3429000" cy="1012172"/>
          </a:xfrm>
          <a:prstGeom prst="wedgeRoundRectCallout">
            <a:avLst>
              <a:gd name="adj1" fmla="val -94873"/>
              <a:gd name="adj2" fmla="val -11367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body always surrounded by </a:t>
            </a:r>
            <a:r>
              <a:rPr lang="en-US" sz="25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 }</a:t>
            </a:r>
            <a:endParaRPr lang="bg-BG" sz="25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6856412" y="5495722"/>
            <a:ext cx="3429000" cy="586523"/>
          </a:xfrm>
          <a:prstGeom prst="wedgeRoundRectCallout">
            <a:avLst>
              <a:gd name="adj1" fmla="val -110024"/>
              <a:gd name="adj2" fmla="val -5310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called by name</a:t>
            </a:r>
          </a:p>
        </p:txBody>
      </p:sp>
    </p:spTree>
    <p:extLst>
      <p:ext uri="{BB962C8B-B14F-4D97-AF65-F5344CB8AC3E}">
        <p14:creationId xmlns="" xmlns:p14="http://schemas.microsoft.com/office/powerpoint/2010/main" val="26638419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1524000"/>
            <a:ext cx="8822584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22412" y="2435944"/>
            <a:ext cx="8822584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07046" y="3492782"/>
            <a:ext cx="5226893" cy="2571614"/>
          </a:xfrm>
          <a:prstGeom prst="rect">
            <a:avLst/>
          </a:prstGeom>
          <a:scene3d>
            <a:camera prst="orthographicFront">
              <a:rot lat="637200" lon="21113186" rev="21571161"/>
            </a:camera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0012" y="3492782"/>
            <a:ext cx="3627434" cy="26032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338332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 smtClean="0"/>
              <a:t> can be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any type</a:t>
            </a:r>
          </a:p>
          <a:p>
            <a:pPr lvl="1"/>
            <a:r>
              <a:rPr lang="en-US" dirty="0" smtClean="0"/>
              <a:t>Separated by comma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Parameters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2590800"/>
            <a:ext cx="10363200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PrintNumbers(int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start,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start; i &lt;= end; i++)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("{0} ", i);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tatic void Main()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PrintNumbers(5, 10);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7923212" y="3657600"/>
            <a:ext cx="3429000" cy="1012172"/>
          </a:xfrm>
          <a:prstGeom prst="wedgeRoundRectCallout">
            <a:avLst>
              <a:gd name="adj1" fmla="val -78812"/>
              <a:gd name="adj2" fmla="val -11265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Declares the use of 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5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start and 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5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end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713412" y="5519757"/>
            <a:ext cx="3429000" cy="1012172"/>
          </a:xfrm>
          <a:prstGeom prst="wedgeRoundRectCallout">
            <a:avLst>
              <a:gd name="adj1" fmla="val -79115"/>
              <a:gd name="adj2" fmla="val -2949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Passed concrete values when called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710506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Method </a:t>
            </a:r>
            <a:r>
              <a:rPr lang="en-US" sz="3800" dirty="0"/>
              <a:t>Parameters – Example</a:t>
            </a:r>
            <a:endParaRPr lang="bg-BG" sz="3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12356" name="Rectangle 4"/>
          <p:cNvSpPr>
            <a:spLocks noChangeArrowheads="1"/>
          </p:cNvSpPr>
          <p:nvPr/>
        </p:nvSpPr>
        <p:spPr bwMode="auto">
          <a:xfrm>
            <a:off x="760412" y="1168598"/>
            <a:ext cx="10134600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PrintSign(int number)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 &gt;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number {0} is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positive.",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(number &lt;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number {0} is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number {0} is zero.",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Main()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PrintSign(5);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PrintSign(-3);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PrintSign(0);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2422396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C# </a:t>
            </a:r>
            <a:r>
              <a:rPr lang="en-US" sz="3000" dirty="0" smtClean="0"/>
              <a:t>4.0 supports </a:t>
            </a:r>
            <a:r>
              <a:rPr lang="en-US" sz="3000" dirty="0"/>
              <a:t>optional parameters with default </a:t>
            </a:r>
            <a:r>
              <a:rPr lang="en-US" sz="3000" dirty="0" smtClean="0"/>
              <a:t>values: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200" dirty="0"/>
          </a:p>
          <a:p>
            <a:endParaRPr lang="en-US" sz="2000" dirty="0" smtClean="0"/>
          </a:p>
          <a:p>
            <a:r>
              <a:rPr lang="en-US" sz="3000" dirty="0" smtClean="0"/>
              <a:t>The </a:t>
            </a:r>
            <a:r>
              <a:rPr lang="en-US" sz="3000" dirty="0"/>
              <a:t>above method can be called in several ways:</a:t>
            </a:r>
            <a:endParaRPr lang="bg-BG" sz="3000" dirty="0"/>
          </a:p>
          <a:p>
            <a:endParaRPr lang="en-US" sz="3600" dirty="0"/>
          </a:p>
          <a:p>
            <a:endParaRPr lang="en-US" dirty="0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Parameters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2" y="1905000"/>
            <a:ext cx="10363200" cy="21570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PrintNumbers(int start = 0, int end = 100)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start; i &lt;= end; i++)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("{0} ", i);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5105400"/>
            <a:ext cx="10363200" cy="12721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PrintNumbers(5, 10);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PrintNumbers(15);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PrintNumbers(end: 40, start: 35);</a:t>
            </a:r>
          </a:p>
        </p:txBody>
      </p:sp>
    </p:spTree>
    <p:extLst>
      <p:ext uri="{BB962C8B-B14F-4D97-AF65-F5344CB8AC3E}">
        <p14:creationId xmlns="" xmlns:p14="http://schemas.microsoft.com/office/powerpoint/2010/main" val="18567061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1295</Words>
  <Application>Microsoft Office PowerPoint</Application>
  <PresentationFormat>Custom</PresentationFormat>
  <Paragraphs>294</Paragraphs>
  <Slides>27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SoftUni 16x9</vt:lpstr>
      <vt:lpstr>2_SoftUni 16x9</vt:lpstr>
      <vt:lpstr>Methods</vt:lpstr>
      <vt:lpstr>Table of Contents</vt:lpstr>
      <vt:lpstr>Methods</vt:lpstr>
      <vt:lpstr>Declaring Methods</vt:lpstr>
      <vt:lpstr>Invoking Methods</vt:lpstr>
      <vt:lpstr>Methods</vt:lpstr>
      <vt:lpstr>Method Parameters</vt:lpstr>
      <vt:lpstr>Method Parameters – Example</vt:lpstr>
      <vt:lpstr>Optional Parameters</vt:lpstr>
      <vt:lpstr>Method Parameters</vt:lpstr>
      <vt:lpstr>Exercises in Class</vt:lpstr>
      <vt:lpstr>Printing Triangle</vt:lpstr>
      <vt:lpstr>Printing Triangle</vt:lpstr>
      <vt:lpstr>Returning Values From Methods</vt:lpstr>
      <vt:lpstr>Method Return Types</vt:lpstr>
      <vt:lpstr>Methods with Parameters and Return Value</vt:lpstr>
      <vt:lpstr>Power Method</vt:lpstr>
      <vt:lpstr>Temperature Conversion – Example</vt:lpstr>
      <vt:lpstr>Returning Values From Methods</vt:lpstr>
      <vt:lpstr>Overloading Methods</vt:lpstr>
      <vt:lpstr>Overloading Methods</vt:lpstr>
      <vt:lpstr>Why Use Methods?</vt:lpstr>
      <vt:lpstr>Methods – Best Practices</vt:lpstr>
      <vt:lpstr>Summary</vt:lpstr>
      <vt:lpstr>Methods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C# Advanced Course</dc:subject>
  <dc:creator/>
  <cp:keywords>C#, programming, course, SoftUni, Software University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2016-02-03T10:35:58Z</dcterms:modified>
  <cp:category>programming, software engineering, quality code, methods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